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365" r:id="rId4"/>
    <p:sldId id="366" r:id="rId5"/>
    <p:sldId id="271" r:id="rId6"/>
    <p:sldId id="272" r:id="rId7"/>
    <p:sldId id="412" r:id="rId8"/>
    <p:sldId id="374" r:id="rId9"/>
    <p:sldId id="410" r:id="rId10"/>
    <p:sldId id="375" r:id="rId11"/>
    <p:sldId id="377" r:id="rId12"/>
    <p:sldId id="376" r:id="rId13"/>
    <p:sldId id="407" r:id="rId14"/>
    <p:sldId id="277" r:id="rId15"/>
    <p:sldId id="260" r:id="rId16"/>
    <p:sldId id="408" r:id="rId17"/>
    <p:sldId id="411" r:id="rId18"/>
    <p:sldId id="329" r:id="rId19"/>
    <p:sldId id="331" r:id="rId20"/>
    <p:sldId id="413" r:id="rId21"/>
    <p:sldId id="41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3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8FFCF-8EAC-4250-A265-C97E9517D4D2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ECC8-FAD9-445F-8C97-A9507726EF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7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goal is to develop models and simulation mechanisms that mimic reality as closely as possible. But how is this ‘closely as possible’ defined?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A37CA-0B1D-4434-90E3-4DDA7D3FCB7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26" name="Picture 2" descr="Image result for school of informatics edinburgh logo">
            <a:extLst>
              <a:ext uri="{FF2B5EF4-FFF2-40B4-BE49-F238E27FC236}">
                <a16:creationId xmlns:a16="http://schemas.microsoft.com/office/drawing/2014/main" id="{64024A28-177C-4A86-9505-868CB12B1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0890783" y="133350"/>
            <a:ext cx="1157287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508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6E0014FD-60EF-45F1-99DA-44933AA398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2" descr="Image result for school of informatics edinburgh logo">
            <a:extLst>
              <a:ext uri="{FF2B5EF4-FFF2-40B4-BE49-F238E27FC236}">
                <a16:creationId xmlns:a16="http://schemas.microsoft.com/office/drawing/2014/main" id="{767DAEEF-1902-4D3C-9B8F-48CBD86EC9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t="10054" r="16849" b="16305"/>
          <a:stretch/>
        </p:blipFill>
        <p:spPr bwMode="auto">
          <a:xfrm>
            <a:off x="11153389" y="154365"/>
            <a:ext cx="838258" cy="9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2" r:id="rId4"/>
    <p:sldLayoutId id="2147483843" r:id="rId5"/>
    <p:sldLayoutId id="2147483844" r:id="rId6"/>
    <p:sldLayoutId id="2147483845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www.animationu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wmf"/><Relationship Id="rId10" Type="http://schemas.openxmlformats.org/officeDocument/2006/relationships/image" Target="../media/image61.wmf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ksubr.github.io/CGR2023/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tiff"/><Relationship Id="rId4" Type="http://schemas.openxmlformats.org/officeDocument/2006/relationships/image" Target="../media/image64.tiff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ksubr.github.io/CGR2023/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tiff"/><Relationship Id="rId10" Type="http://schemas.openxmlformats.org/officeDocument/2006/relationships/image" Target="../media/image69.png"/><Relationship Id="rId4" Type="http://schemas.openxmlformats.org/officeDocument/2006/relationships/image" Target="../media/image64.tiff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3763-E18E-487D-A4DB-E0036745F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Graphics: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38100-21BC-4A77-81A4-F290A528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722691"/>
          </a:xfrm>
        </p:spPr>
        <p:txBody>
          <a:bodyPr>
            <a:normAutofit/>
          </a:bodyPr>
          <a:lstStyle/>
          <a:p>
            <a:r>
              <a:rPr lang="en-GB" dirty="0"/>
              <a:t>Autumn 2023</a:t>
            </a:r>
          </a:p>
          <a:p>
            <a:r>
              <a:rPr lang="en-GB" dirty="0"/>
              <a:t>Lecture 1: Introduction and Course Organisation</a:t>
            </a:r>
          </a:p>
          <a:p>
            <a:r>
              <a:rPr lang="en-GB" dirty="0"/>
              <a:t>Kartic </a:t>
            </a:r>
            <a:r>
              <a:rPr lang="en-GB" dirty="0" err="1"/>
              <a:t>Subr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7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A69B-F0DC-4351-B1C3-D7034A5F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all happening here in the UK!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B488B8-87F4-E160-A608-FCD80B9C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52" y="1293534"/>
            <a:ext cx="4454820" cy="223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71E54-7C7F-CAA9-3707-12714893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97" y="4742724"/>
            <a:ext cx="2253998" cy="1395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0CC00-61FA-6E21-DE09-870E541D0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861" y="4742724"/>
            <a:ext cx="2253998" cy="1097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EC282-765F-8A0C-E76C-AD12E5922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078" y="4742724"/>
            <a:ext cx="2254000" cy="1441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8C5F3-3003-F322-6DFF-6B09595B2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559" y="4742724"/>
            <a:ext cx="2253998" cy="12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624-9CBA-4599-98FF-00BDC639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photorealistic pictures?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D65CA-535A-48E4-8802-74AA30B5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2499"/>
          <a:stretch>
            <a:fillRect/>
          </a:stretch>
        </p:blipFill>
        <p:spPr bwMode="auto">
          <a:xfrm>
            <a:off x="5287677" y="2482864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43204-2ABA-41FF-9FFF-B8E86C68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461" y="4690648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Pedro Campos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0DD9A5-20CF-47C8-8BFA-2F9EB093AB8C}"/>
              </a:ext>
            </a:extLst>
          </p:cNvPr>
          <p:cNvSpPr txBox="1"/>
          <p:nvPr/>
        </p:nvSpPr>
        <p:spPr>
          <a:xfrm>
            <a:off x="5833262" y="2125396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manually painted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7112B83-7C64-4756-995C-EA9ADC868F0C}"/>
              </a:ext>
            </a:extLst>
          </p:cNvPr>
          <p:cNvSpPr txBox="1"/>
          <p:nvPr/>
        </p:nvSpPr>
        <p:spPr>
          <a:xfrm>
            <a:off x="2456784" y="2125396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photograph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B1CB8-7B22-4E4E-A177-3ADF10D6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969" y="473351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Colourbox.com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A32F31A-2029-485A-9029-2FB37B6A6E82}"/>
              </a:ext>
            </a:extLst>
          </p:cNvPr>
          <p:cNvSpPr txBox="1"/>
          <p:nvPr/>
        </p:nvSpPr>
        <p:spPr>
          <a:xfrm>
            <a:off x="8662048" y="2125396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computer generated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C4704-AC3E-47B8-8C69-BA408FBE8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1717" y="2521866"/>
            <a:ext cx="1735138" cy="211931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2FF9-3B22-4031-BC2A-3A134D3C3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2774" y="2450077"/>
            <a:ext cx="3460528" cy="2307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641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9326-7B55-4404-AF1A-9C71E0B5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5508"/>
            <a:ext cx="10353762" cy="970450"/>
          </a:xfrm>
        </p:spPr>
        <p:txBody>
          <a:bodyPr/>
          <a:lstStyle/>
          <a:p>
            <a:r>
              <a:rPr lang="en-GB" dirty="0"/>
              <a:t>Physically based simulation, at its core!</a:t>
            </a:r>
          </a:p>
        </p:txBody>
      </p:sp>
      <p:pic>
        <p:nvPicPr>
          <p:cNvPr id="3" name="Picture 2" descr="Camera Obscura diagram">
            <a:extLst>
              <a:ext uri="{FF2B5EF4-FFF2-40B4-BE49-F238E27FC236}">
                <a16:creationId xmlns:a16="http://schemas.microsoft.com/office/drawing/2014/main" id="{3C583C0E-DF88-4135-B8F9-65B3FA0A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2" y="2196143"/>
            <a:ext cx="4523576" cy="26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C7FD7-B172-4D75-B49D-D07A193B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40" y="3429000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A97A-DB6B-405A-844C-4629BF7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47" y="1646362"/>
            <a:ext cx="3428574" cy="25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44FADAB-92B9-4115-AA6C-53497DA45897}"/>
              </a:ext>
            </a:extLst>
          </p:cNvPr>
          <p:cNvSpPr txBox="1"/>
          <p:nvPr/>
        </p:nvSpPr>
        <p:spPr>
          <a:xfrm>
            <a:off x="1481111" y="1770599"/>
            <a:ext cx="22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Projective geometry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A75CD6D-FFF2-4E70-8FBD-CD0A2E234259}"/>
              </a:ext>
            </a:extLst>
          </p:cNvPr>
          <p:cNvSpPr txBox="1"/>
          <p:nvPr/>
        </p:nvSpPr>
        <p:spPr>
          <a:xfrm>
            <a:off x="9107721" y="2718735"/>
            <a:ext cx="17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Energy</a:t>
            </a:r>
          </a:p>
          <a:p>
            <a:r>
              <a:rPr lang="en-US" dirty="0">
                <a:solidFill>
                  <a:srgbClr val="FFFF00"/>
                </a:solidFill>
              </a:rPr>
              <a:t>(light transport)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3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3582" y="1365078"/>
            <a:ext cx="2175549" cy="135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1697" y="3237126"/>
            <a:ext cx="3172349" cy="19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8085" y="1455944"/>
            <a:ext cx="2635961" cy="19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3306" y="3289988"/>
            <a:ext cx="2835191" cy="204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26239" y="5098198"/>
            <a:ext cx="77777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Defense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134135" y="1180196"/>
            <a:ext cx="103086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Advertising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35292" y="5335924"/>
            <a:ext cx="124790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Entertainment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376413" y="1117984"/>
            <a:ext cx="107273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Engineering</a:t>
            </a:r>
          </a:p>
        </p:txBody>
      </p:sp>
      <p:pic>
        <p:nvPicPr>
          <p:cNvPr id="7170" name="Picture 2" descr="http://4.bp.blogspot.com/-rp9ehBLT8dU/Tob61FxXcbI/AAAAAAAABg4/dLrpjRvuJKM/s400/volumetricCUDApathtracer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32" y="1955779"/>
            <a:ext cx="1693069" cy="169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768497" y="1690188"/>
            <a:ext cx="87395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50" dirty="0"/>
              <a:t>Medicine</a:t>
            </a:r>
          </a:p>
        </p:txBody>
      </p:sp>
      <p:pic>
        <p:nvPicPr>
          <p:cNvPr id="7172" name="Picture 4" descr="http://www.siemens.com/content/dam/internet/siemens-com/innovation/pictures-of-the-future/2016/health-and-wellbeing/photos/20160229-comp.jpg.adapt.full.high.jpg/145682650202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05" y="2635803"/>
            <a:ext cx="2062728" cy="7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38240" y="2032206"/>
            <a:ext cx="2116041" cy="1494609"/>
            <a:chOff x="1143000" y="1600200"/>
            <a:chExt cx="6778625" cy="47879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63654" y="2032205"/>
            <a:ext cx="1343030" cy="106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7584890" y="1742862"/>
            <a:ext cx="2016231" cy="1310426"/>
            <a:chOff x="6000760" y="1285866"/>
            <a:chExt cx="2857790" cy="1857388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2846" y="3356383"/>
            <a:ext cx="3357586" cy="247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66977" y="3571878"/>
            <a:ext cx="3286148" cy="21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419306" y="2749378"/>
            <a:ext cx="6238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lenses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1903" y="3057706"/>
            <a:ext cx="7457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defocus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6978" y="5450890"/>
            <a:ext cx="8547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materials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1" y="3643314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light, media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9273" y="3088964"/>
            <a:ext cx="12097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FF00"/>
                </a:solidFill>
              </a:rPr>
              <a:t>exposure time</a:t>
            </a:r>
            <a:endParaRPr lang="en-GB" sz="135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Simulate the physics of 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7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6F3-289E-403D-88E3-FF26AC43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course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3274E-8B0D-C643-9B2D-97510B35CBEE}"/>
              </a:ext>
            </a:extLst>
          </p:cNvPr>
          <p:cNvSpPr txBox="1"/>
          <p:nvPr/>
        </p:nvSpPr>
        <p:spPr>
          <a:xfrm>
            <a:off x="2844800" y="1399308"/>
            <a:ext cx="67095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coursework only (no exam)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2 coursework assignments: C1, C2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Final mark = C1 + C2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class split into 3 groups (for tutorials)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Tutorials provide guidance towards CW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GPT!! Get your free account today…</a:t>
            </a:r>
          </a:p>
        </p:txBody>
      </p:sp>
    </p:spTree>
    <p:extLst>
      <p:ext uri="{BB962C8B-B14F-4D97-AF65-F5344CB8AC3E}">
        <p14:creationId xmlns:p14="http://schemas.microsoft.com/office/powerpoint/2010/main" val="20657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582808" y="2208248"/>
            <a:ext cx="407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CW1: Daniel </a:t>
            </a:r>
            <a:r>
              <a:rPr lang="en-US" sz="1400" dirty="0" err="1"/>
              <a:t>Bilc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CW2: Sean </a:t>
            </a:r>
            <a:r>
              <a:rPr lang="en-US" sz="1400" dirty="0" err="1"/>
              <a:t>Memery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1C0359-BCB4-76A6-D45E-CF0601A3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8" y="1124834"/>
            <a:ext cx="914400" cy="12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79CC9-DFED-E040-B5A6-7BAB43587541}"/>
              </a:ext>
            </a:extLst>
          </p:cNvPr>
          <p:cNvSpPr txBox="1"/>
          <p:nvPr/>
        </p:nvSpPr>
        <p:spPr>
          <a:xfrm>
            <a:off x="6958743" y="11248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Daniel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32E7A1-A7BD-C19A-9B79-F6162B0AA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13187"/>
          <a:stretch/>
        </p:blipFill>
        <p:spPr bwMode="auto">
          <a:xfrm>
            <a:off x="7990070" y="1189898"/>
            <a:ext cx="1139944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F7600-62D0-0E4D-979E-F73A7C8512D5}"/>
              </a:ext>
            </a:extLst>
          </p:cNvPr>
          <p:cNvSpPr txBox="1"/>
          <p:nvPr/>
        </p:nvSpPr>
        <p:spPr>
          <a:xfrm>
            <a:off x="7935354" y="112944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/CGR2023/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9498F-7CCD-D888-39C1-2EC1A1E2741E}"/>
              </a:ext>
            </a:extLst>
          </p:cNvPr>
          <p:cNvSpPr txBox="1"/>
          <p:nvPr/>
        </p:nvSpPr>
        <p:spPr>
          <a:xfrm>
            <a:off x="9611281" y="3657485"/>
            <a:ext cx="2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C7D733-5105-A55B-155D-14390484D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8162729" y="4137507"/>
            <a:ext cx="363620" cy="1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ED8666C-0ED3-7343-85AD-E495777119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80538" y="1002949"/>
            <a:ext cx="1145726" cy="677614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B98436-74F7-104A-B20B-6529577F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1E47E-924B-9C4E-AE5D-BD88B8C0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73" y="4103727"/>
            <a:ext cx="2528535" cy="1699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FB5F8-CE6C-B148-AC87-A0297E516E31}"/>
              </a:ext>
            </a:extLst>
          </p:cNvPr>
          <p:cNvSpPr txBox="1"/>
          <p:nvPr/>
        </p:nvSpPr>
        <p:spPr>
          <a:xfrm>
            <a:off x="1535126" y="5816157"/>
            <a:ext cx="164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Course website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1FEF-C33C-D54C-A333-429939590BA6}"/>
              </a:ext>
            </a:extLst>
          </p:cNvPr>
          <p:cNvSpPr txBox="1"/>
          <p:nvPr/>
        </p:nvSpPr>
        <p:spPr>
          <a:xfrm>
            <a:off x="5396896" y="5828115"/>
            <a:ext cx="94974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piazza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51C2A-420E-734F-A382-AA2927DD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77" y="4091895"/>
            <a:ext cx="3331029" cy="174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87F63-8ADD-6347-A094-E734E71F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3" y="1007301"/>
            <a:ext cx="1867067" cy="2810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E486-ADF1-0D47-B280-DD981DC1D624}"/>
              </a:ext>
            </a:extLst>
          </p:cNvPr>
          <p:cNvSpPr txBox="1"/>
          <p:nvPr/>
        </p:nvSpPr>
        <p:spPr>
          <a:xfrm>
            <a:off x="6582808" y="2208248"/>
            <a:ext cx="407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CW1: Daniel </a:t>
            </a:r>
            <a:r>
              <a:rPr lang="en-US" sz="1400" dirty="0" err="1"/>
              <a:t>Bilc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/>
              <a:t>CW2: Sean </a:t>
            </a:r>
            <a:r>
              <a:rPr lang="en-US" sz="1400" dirty="0" err="1"/>
              <a:t>Memery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1C0359-BCB4-76A6-D45E-CF0601A3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08" y="1124834"/>
            <a:ext cx="914400" cy="12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79CC9-DFED-E040-B5A6-7BAB43587541}"/>
              </a:ext>
            </a:extLst>
          </p:cNvPr>
          <p:cNvSpPr txBox="1"/>
          <p:nvPr/>
        </p:nvSpPr>
        <p:spPr>
          <a:xfrm>
            <a:off x="6958743" y="1124833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Daniel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232E7A1-A7BD-C19A-9B79-F6162B0AA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" b="13187"/>
          <a:stretch/>
        </p:blipFill>
        <p:spPr bwMode="auto">
          <a:xfrm>
            <a:off x="7990070" y="1189898"/>
            <a:ext cx="1139944" cy="12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9F7600-62D0-0E4D-979E-F73A7C8512D5}"/>
              </a:ext>
            </a:extLst>
          </p:cNvPr>
          <p:cNvSpPr txBox="1"/>
          <p:nvPr/>
        </p:nvSpPr>
        <p:spPr>
          <a:xfrm>
            <a:off x="7935354" y="112944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3864DF-64DA-2D43-D8D9-A920D7142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6" y="4079542"/>
            <a:ext cx="2777166" cy="172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1D6AB-A98F-D271-D280-F778646D93DA}"/>
              </a:ext>
            </a:extLst>
          </p:cNvPr>
          <p:cNvSpPr txBox="1"/>
          <p:nvPr/>
        </p:nvSpPr>
        <p:spPr>
          <a:xfrm>
            <a:off x="1104957" y="6181405"/>
            <a:ext cx="2503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ksubr.github.io</a:t>
            </a:r>
            <a:r>
              <a:rPr lang="en-US" sz="1200" dirty="0"/>
              <a:t>/CGR2023/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9498F-7CCD-D888-39C1-2EC1A1E2741E}"/>
              </a:ext>
            </a:extLst>
          </p:cNvPr>
          <p:cNvSpPr txBox="1"/>
          <p:nvPr/>
        </p:nvSpPr>
        <p:spPr>
          <a:xfrm>
            <a:off x="9611281" y="3657485"/>
            <a:ext cx="24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A3E68-2BC6-3E8E-B22B-CF4652F92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373" y="355071"/>
            <a:ext cx="6292342" cy="3399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31678-81DA-1F45-20BA-2F71616DF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5900" y="150916"/>
            <a:ext cx="5227663" cy="38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2684584" y="1100181"/>
            <a:ext cx="6822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Theory (28h)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16h lectures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12h reading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Practice (70h)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4h tutorials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6h creative thinking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30h CW1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30h CW2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70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Main feedback/criticism previous offering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761363"/>
            <a:ext cx="8989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CW1 worth too much credit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CW2: basic ray tracing took too long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CW2 timing not ideal (other coursework)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More detailed lecture on coordinate transforms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18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68AE-879E-4F04-B7D7-748ED8C2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826"/>
            <a:ext cx="10353762" cy="970450"/>
          </a:xfrm>
        </p:spPr>
        <p:txBody>
          <a:bodyPr/>
          <a:lstStyle/>
          <a:p>
            <a:r>
              <a:rPr lang="en-GB" dirty="0"/>
              <a:t>Me: A brief history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EBCDD-D1E7-43E5-912E-535451F5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59" y="4440167"/>
            <a:ext cx="9100860" cy="18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022B3F87-F1F6-4AAB-91B2-7ACA49D3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73" y="2813659"/>
            <a:ext cx="1928956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laguna beach">
            <a:extLst>
              <a:ext uri="{FF2B5EF4-FFF2-40B4-BE49-F238E27FC236}">
                <a16:creationId xmlns:a16="http://schemas.microsoft.com/office/drawing/2014/main" id="{9ECECB77-153D-4EDD-88CC-5443C217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10" y="2709952"/>
            <a:ext cx="2755653" cy="14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hollywood">
            <a:extLst>
              <a:ext uri="{FF2B5EF4-FFF2-40B4-BE49-F238E27FC236}">
                <a16:creationId xmlns:a16="http://schemas.microsoft.com/office/drawing/2014/main" id="{8E01D37A-F0C9-42CC-B47C-083031E8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5" y="1675549"/>
            <a:ext cx="1928956" cy="12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singapore">
            <a:extLst>
              <a:ext uri="{FF2B5EF4-FFF2-40B4-BE49-F238E27FC236}">
                <a16:creationId xmlns:a16="http://schemas.microsoft.com/office/drawing/2014/main" id="{C4028090-EB21-4AE8-9A4A-826F6E91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52" y="1507909"/>
            <a:ext cx="2439292" cy="13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Image result for grenoble">
            <a:extLst>
              <a:ext uri="{FF2B5EF4-FFF2-40B4-BE49-F238E27FC236}">
                <a16:creationId xmlns:a16="http://schemas.microsoft.com/office/drawing/2014/main" id="{071418EA-6157-4103-9077-5AA75F76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23" y="2770687"/>
            <a:ext cx="2681344" cy="15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bay area">
            <a:extLst>
              <a:ext uri="{FF2B5EF4-FFF2-40B4-BE49-F238E27FC236}">
                <a16:creationId xmlns:a16="http://schemas.microsoft.com/office/drawing/2014/main" id="{DC63359A-ED4E-428B-A1E2-1EEC0CA0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54" y="1549029"/>
            <a:ext cx="1520440" cy="1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Image result for london">
            <a:extLst>
              <a:ext uri="{FF2B5EF4-FFF2-40B4-BE49-F238E27FC236}">
                <a16:creationId xmlns:a16="http://schemas.microsoft.com/office/drawing/2014/main" id="{BBF7F8A3-9D52-46E9-875A-46872D27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1" y="1380809"/>
            <a:ext cx="2649071" cy="14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Image result for edinburgh">
            <a:extLst>
              <a:ext uri="{FF2B5EF4-FFF2-40B4-BE49-F238E27FC236}">
                <a16:creationId xmlns:a16="http://schemas.microsoft.com/office/drawing/2014/main" id="{EFA4FAE9-0920-4058-9EA0-4AAEBAC8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0" y="1858428"/>
            <a:ext cx="3119718" cy="19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8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919B-A0E9-621B-30CF-3F76E1C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BBDE0-7A8C-0152-8526-D7542E63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6" y="1428632"/>
            <a:ext cx="7772400" cy="2020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FB7A0-64BA-8AEE-B2BC-17B9A442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57" y="3969939"/>
            <a:ext cx="7772400" cy="23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E0CA-A3DF-D14A-BE10-4D0D8A8C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4" y="1255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Top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CEDEF-8855-8847-B073-E1D9A6A73016}"/>
              </a:ext>
            </a:extLst>
          </p:cNvPr>
          <p:cNvSpPr txBox="1"/>
          <p:nvPr/>
        </p:nvSpPr>
        <p:spPr>
          <a:xfrm>
            <a:off x="1322363" y="1761363"/>
            <a:ext cx="89892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/>
              <a:t>Try to attend as many lectures as possible in-person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Work regularly – not just before deadlines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pPr marL="571500" indent="-571500">
              <a:buFontTx/>
              <a:buChar char="-"/>
            </a:pPr>
            <a:r>
              <a:rPr lang="en-US" sz="2800" dirty="0"/>
              <a:t>Use your opportunity to interact with the instructor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587030-46D4-27AF-8853-83FC11F4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14" y="4336386"/>
            <a:ext cx="5745843" cy="22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D322D-272E-6738-B424-B4E2C6BBFD7A}"/>
              </a:ext>
            </a:extLst>
          </p:cNvPr>
          <p:cNvSpPr txBox="1"/>
          <p:nvPr/>
        </p:nvSpPr>
        <p:spPr>
          <a:xfrm>
            <a:off x="8781394" y="6302828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offering</a:t>
            </a:r>
          </a:p>
        </p:txBody>
      </p:sp>
    </p:spTree>
    <p:extLst>
      <p:ext uri="{BB962C8B-B14F-4D97-AF65-F5344CB8AC3E}">
        <p14:creationId xmlns:p14="http://schemas.microsoft.com/office/powerpoint/2010/main" val="319029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media.giphy.com/media/VJ6V8cNpMnR7LBa4JU/giphy.gif">
            <a:extLst>
              <a:ext uri="{FF2B5EF4-FFF2-40B4-BE49-F238E27FC236}">
                <a16:creationId xmlns:a16="http://schemas.microsoft.com/office/drawing/2014/main" id="{C96CC76D-3E3D-482D-BC5A-8C9A1D29D5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9" y="331476"/>
            <a:ext cx="5771314" cy="3246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kartic\Downloads\alFdkBr - Imgur.gif">
            <a:extLst>
              <a:ext uri="{FF2B5EF4-FFF2-40B4-BE49-F238E27FC236}">
                <a16:creationId xmlns:a16="http://schemas.microsoft.com/office/drawing/2014/main" id="{17433670-63BC-4BF8-A2FE-BD3F061DEC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24" y="3698752"/>
            <a:ext cx="5229196" cy="29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799B4-21F6-4503-8E37-2CA250A52AF8}"/>
              </a:ext>
            </a:extLst>
          </p:cNvPr>
          <p:cNvSpPr txBox="1"/>
          <p:nvPr/>
        </p:nvSpPr>
        <p:spPr>
          <a:xfrm>
            <a:off x="657396" y="3121224"/>
            <a:ext cx="262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Important Looking Pirates VFX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0907C-6F2E-46B2-AF88-ECAA4005911E}"/>
              </a:ext>
            </a:extLst>
          </p:cNvPr>
          <p:cNvSpPr txBox="1"/>
          <p:nvPr/>
        </p:nvSpPr>
        <p:spPr>
          <a:xfrm>
            <a:off x="6013976" y="6341944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/>
              <a:t>Google Stadia tech demo 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45DE2-0212-4A0D-8D3B-A0BDC1DDA4BF}"/>
              </a:ext>
            </a:extLst>
          </p:cNvPr>
          <p:cNvSpPr txBox="1"/>
          <p:nvPr/>
        </p:nvSpPr>
        <p:spPr>
          <a:xfrm>
            <a:off x="6275473" y="331477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Special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641B3-F412-49F6-836E-F1BF07F10E41}"/>
              </a:ext>
            </a:extLst>
          </p:cNvPr>
          <p:cNvSpPr txBox="1"/>
          <p:nvPr/>
        </p:nvSpPr>
        <p:spPr>
          <a:xfrm>
            <a:off x="4167327" y="3914766"/>
            <a:ext cx="1955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Video Games</a:t>
            </a:r>
          </a:p>
          <a:p>
            <a:r>
              <a:rPr lang="en-GB" sz="2400" dirty="0"/>
              <a:t>(real-time)</a:t>
            </a:r>
          </a:p>
        </p:txBody>
      </p:sp>
    </p:spTree>
    <p:extLst>
      <p:ext uri="{BB962C8B-B14F-4D97-AF65-F5344CB8AC3E}">
        <p14:creationId xmlns:p14="http://schemas.microsoft.com/office/powerpoint/2010/main" val="160207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05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DA1E4-2732-DD2E-3C2C-D4820D91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05" y="5223439"/>
            <a:ext cx="902602" cy="13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C942F7-76C7-41B5-2ADB-4A9D02ED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58" y="5294453"/>
            <a:ext cx="811659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4B04D85-0B5C-FB24-6D79-0C49312D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87" y="5294452"/>
            <a:ext cx="811942" cy="12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53426F97-46E6-BECA-37B2-1EAB1E45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32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0B1AC999-3A98-6DC8-7F07-90C39881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39" y="5294453"/>
            <a:ext cx="811378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F4482A-CD48-9092-E16D-BC3D8C08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96" y="5294450"/>
            <a:ext cx="811096" cy="12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E405C-7E6D-2F71-FFF1-90A1FD498B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35" b="8535"/>
          <a:stretch/>
        </p:blipFill>
        <p:spPr>
          <a:xfrm>
            <a:off x="-2374262" y="-519840"/>
            <a:ext cx="2154742" cy="2192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BB62C2-0EDB-0B46-4510-4A5EE9071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9506" y="2852113"/>
            <a:ext cx="2927160" cy="21925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A0A2E9-8D70-BA76-726D-221415FFBA19}"/>
              </a:ext>
            </a:extLst>
          </p:cNvPr>
          <p:cNvCxnSpPr>
            <a:cxnSpLocks/>
          </p:cNvCxnSpPr>
          <p:nvPr/>
        </p:nvCxnSpPr>
        <p:spPr>
          <a:xfrm>
            <a:off x="2953966" y="-61686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8D9F986-171D-FF63-7C28-E07520B8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294" y="5902983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9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B3BE-F133-F226-AF69-2494C23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4" y="1533686"/>
            <a:ext cx="5433000" cy="3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E7986-7FA9-2AD0-975D-143B108F2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5" b="8535"/>
          <a:stretch/>
        </p:blipFill>
        <p:spPr>
          <a:xfrm>
            <a:off x="550366" y="1301703"/>
            <a:ext cx="2154742" cy="2192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B653-DC15-68F1-CF56-49C5D063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94" y="2329599"/>
            <a:ext cx="2927160" cy="219254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33C8-AB45-C022-FB33-A2E4020901C0}"/>
              </a:ext>
            </a:extLst>
          </p:cNvPr>
          <p:cNvCxnSpPr>
            <a:cxnSpLocks/>
          </p:cNvCxnSpPr>
          <p:nvPr/>
        </p:nvCxnSpPr>
        <p:spPr>
          <a:xfrm>
            <a:off x="2953966" y="3429000"/>
            <a:ext cx="5631830" cy="0"/>
          </a:xfrm>
          <a:prstGeom prst="line">
            <a:avLst/>
          </a:prstGeom>
          <a:ln w="127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The Dance Between Compute And Network In The Datacenter - The Next Platform">
            <a:extLst>
              <a:ext uri="{FF2B5EF4-FFF2-40B4-BE49-F238E27FC236}">
                <a16:creationId xmlns:a16="http://schemas.microsoft.com/office/drawing/2014/main" id="{2C97A81A-F91C-8803-DEFD-D18B94D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6" y="3600740"/>
            <a:ext cx="2176174" cy="16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fluid">
            <a:extLst>
              <a:ext uri="{FF2B5EF4-FFF2-40B4-BE49-F238E27FC236}">
                <a16:creationId xmlns:a16="http://schemas.microsoft.com/office/drawing/2014/main" id="{DE0A5866-EDDD-422A-8843-90E8654E7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r="1" b="1"/>
          <a:stretch/>
        </p:blipFill>
        <p:spPr bwMode="auto">
          <a:xfrm>
            <a:off x="15240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light">
            <a:extLst>
              <a:ext uri="{FF2B5EF4-FFF2-40B4-BE49-F238E27FC236}">
                <a16:creationId xmlns:a16="http://schemas.microsoft.com/office/drawing/2014/main" id="{497A200D-EAFB-48A4-858E-A45F7679A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2" b="2"/>
          <a:stretch/>
        </p:blipFill>
        <p:spPr bwMode="auto">
          <a:xfrm>
            <a:off x="5740675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sound">
            <a:extLst>
              <a:ext uri="{FF2B5EF4-FFF2-40B4-BE49-F238E27FC236}">
                <a16:creationId xmlns:a16="http://schemas.microsoft.com/office/drawing/2014/main" id="{3EB0B7D0-2E8B-420C-A8E8-ACA932D5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4" r="2" b="2"/>
          <a:stretch/>
        </p:blipFill>
        <p:spPr bwMode="auto">
          <a:xfrm>
            <a:off x="4660509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hatter glass">
            <a:extLst>
              <a:ext uri="{FF2B5EF4-FFF2-40B4-BE49-F238E27FC236}">
                <a16:creationId xmlns:a16="http://schemas.microsoft.com/office/drawing/2014/main" id="{D3F9078A-23B7-4B92-B744-62942AAA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r="16789" b="-1"/>
          <a:stretch/>
        </p:blipFill>
        <p:spPr bwMode="auto">
          <a:xfrm>
            <a:off x="1524021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607F24-1FFE-91A5-10AA-37952075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488" y="1729114"/>
            <a:ext cx="6292342" cy="3399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482EC-F0A9-EDF3-BCE4-9CDFD248E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2542" y="1964796"/>
            <a:ext cx="6898855" cy="3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 is central to the creative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4C091-3075-4273-B832-FDF7225E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14433" r="19008" b="5017"/>
          <a:stretch/>
        </p:blipFill>
        <p:spPr>
          <a:xfrm>
            <a:off x="2297645" y="1477947"/>
            <a:ext cx="7596709" cy="44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4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F3F-0970-4BA9-BFD0-398A5B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CG is central to the creative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4C091-3075-4273-B832-FDF7225E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14433" r="19008" b="5017"/>
          <a:stretch/>
        </p:blipFill>
        <p:spPr>
          <a:xfrm>
            <a:off x="1025871" y="1499719"/>
            <a:ext cx="4415117" cy="2561642"/>
          </a:xfrm>
          <a:prstGeom prst="rect">
            <a:avLst/>
          </a:prstGeom>
        </p:spPr>
      </p:pic>
      <p:pic>
        <p:nvPicPr>
          <p:cNvPr id="1028" name="Picture 4" descr="Graph showing gross value added of creative industries">
            <a:extLst>
              <a:ext uri="{FF2B5EF4-FFF2-40B4-BE49-F238E27FC236}">
                <a16:creationId xmlns:a16="http://schemas.microsoft.com/office/drawing/2014/main" id="{0D2AFCE0-A95E-65BD-A9FF-D24D4F7C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72" y="1499719"/>
            <a:ext cx="5224485" cy="43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116AC-48E4-2013-2B0A-A2995701BEC6}"/>
              </a:ext>
            </a:extLst>
          </p:cNvPr>
          <p:cNvSpPr txBox="1"/>
          <p:nvPr/>
        </p:nvSpPr>
        <p:spPr>
          <a:xfrm>
            <a:off x="5965372" y="584674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lordslibrary.parliament.uk</a:t>
            </a:r>
            <a:r>
              <a:rPr lang="en-US" sz="1000" dirty="0"/>
              <a:t>/arts-and-creative-industries-the-case-for-a-strategy/</a:t>
            </a:r>
          </a:p>
        </p:txBody>
      </p:sp>
    </p:spTree>
    <p:extLst>
      <p:ext uri="{BB962C8B-B14F-4D97-AF65-F5344CB8AC3E}">
        <p14:creationId xmlns:p14="http://schemas.microsoft.com/office/powerpoint/2010/main" val="18300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624</TotalTime>
  <Words>357</Words>
  <Application>Microsoft Macintosh PowerPoint</Application>
  <PresentationFormat>Widescreen</PresentationFormat>
  <Paragraphs>101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Calisto MT</vt:lpstr>
      <vt:lpstr>Wingdings 2</vt:lpstr>
      <vt:lpstr>Slate</vt:lpstr>
      <vt:lpstr>Computer Graphics: Rendering</vt:lpstr>
      <vt:lpstr>Me: A brief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 is central to the creative industries</vt:lpstr>
      <vt:lpstr>CG is central to the creative industries</vt:lpstr>
      <vt:lpstr>It’s all happening here in the UK!</vt:lpstr>
      <vt:lpstr>Simulating photorealistic pictures?</vt:lpstr>
      <vt:lpstr>Physically based simulation, at its core!</vt:lpstr>
      <vt:lpstr>PowerPoint Presentation</vt:lpstr>
      <vt:lpstr>Simulate the physics of light</vt:lpstr>
      <vt:lpstr>About the course …</vt:lpstr>
      <vt:lpstr>Logistics</vt:lpstr>
      <vt:lpstr>Logistics</vt:lpstr>
      <vt:lpstr>CGR</vt:lpstr>
      <vt:lpstr>Main feedback/criticism previous offering</vt:lpstr>
      <vt:lpstr>Comments …</vt:lpstr>
      <vt:lpstr>Top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kartic</dc:creator>
  <cp:lastModifiedBy>Kartic Subr</cp:lastModifiedBy>
  <cp:revision>105</cp:revision>
  <dcterms:created xsi:type="dcterms:W3CDTF">2019-09-17T08:37:08Z</dcterms:created>
  <dcterms:modified xsi:type="dcterms:W3CDTF">2023-09-18T16:11:08Z</dcterms:modified>
</cp:coreProperties>
</file>